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3" r:id="rId3"/>
    <p:sldId id="262" r:id="rId4"/>
    <p:sldId id="333" r:id="rId5"/>
    <p:sldId id="264" r:id="rId6"/>
    <p:sldId id="326" r:id="rId7"/>
    <p:sldId id="327" r:id="rId8"/>
    <p:sldId id="328" r:id="rId9"/>
    <p:sldId id="330" r:id="rId10"/>
    <p:sldId id="332" r:id="rId11"/>
    <p:sldId id="331" r:id="rId12"/>
    <p:sldId id="334" r:id="rId13"/>
    <p:sldId id="295" r:id="rId14"/>
    <p:sldId id="300" r:id="rId15"/>
    <p:sldId id="296" r:id="rId16"/>
    <p:sldId id="297" r:id="rId17"/>
    <p:sldId id="298" r:id="rId18"/>
    <p:sldId id="299" r:id="rId19"/>
    <p:sldId id="324" r:id="rId20"/>
    <p:sldId id="303" r:id="rId21"/>
    <p:sldId id="30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urje, Jenna" initials="TJ" lastIdx="1" clrIdx="0">
    <p:extLst>
      <p:ext uri="{19B8F6BF-5375-455C-9EA6-DF929625EA0E}">
        <p15:presenceInfo xmlns:p15="http://schemas.microsoft.com/office/powerpoint/2012/main" userId="S-1-5-21-3337747696-1680488233-3861033917-499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733"/>
    <a:srgbClr val="17406D"/>
    <a:srgbClr val="00295B"/>
    <a:srgbClr val="264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04T15:16:15.830" idx="1">
    <p:pos x="10" y="10"/>
    <p:text>Add picture of entrance from Flanders</p:text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787E-6AAB-4C7E-8E4B-398127965A4C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DAF2-6160-48F3-A7C9-DA0C4ABC9D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0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787E-6AAB-4C7E-8E4B-398127965A4C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DAF2-6160-48F3-A7C9-DA0C4ABC9D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64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7E7787E-6AAB-4C7E-8E4B-398127965A4C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39EDAF2-6160-48F3-A7C9-DA0C4ABC9D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5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787E-6AAB-4C7E-8E4B-398127965A4C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DAF2-6160-48F3-A7C9-DA0C4ABC9D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9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E7787E-6AAB-4C7E-8E4B-398127965A4C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9EDAF2-6160-48F3-A7C9-DA0C4ABC9D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12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787E-6AAB-4C7E-8E4B-398127965A4C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DAF2-6160-48F3-A7C9-DA0C4ABC9D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0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787E-6AAB-4C7E-8E4B-398127965A4C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DAF2-6160-48F3-A7C9-DA0C4ABC9D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787E-6AAB-4C7E-8E4B-398127965A4C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DAF2-6160-48F3-A7C9-DA0C4ABC9D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6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787E-6AAB-4C7E-8E4B-398127965A4C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DAF2-6160-48F3-A7C9-DA0C4ABC9D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1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787E-6AAB-4C7E-8E4B-398127965A4C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DAF2-6160-48F3-A7C9-DA0C4ABC9D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5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787E-6AAB-4C7E-8E4B-398127965A4C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DAF2-6160-48F3-A7C9-DA0C4ABC9D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2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7E7787E-6AAB-4C7E-8E4B-398127965A4C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39EDAF2-6160-48F3-A7C9-DA0C4ABC9D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30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7000" y="2054086"/>
            <a:ext cx="9418320" cy="18155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Salk Neighborhood Park &amp; Joint Use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731" y="5002939"/>
            <a:ext cx="9418320" cy="924120"/>
          </a:xfrm>
        </p:spPr>
        <p:txBody>
          <a:bodyPr>
            <a:normAutofit/>
          </a:bodyPr>
          <a:lstStyle/>
          <a:p>
            <a:r>
              <a:rPr lang="en-US" dirty="0" smtClean="0"/>
              <a:t>Workshop 1</a:t>
            </a:r>
          </a:p>
          <a:p>
            <a:r>
              <a:rPr lang="en-US" dirty="0" smtClean="0"/>
              <a:t>August 9, 2016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051" y="4717142"/>
            <a:ext cx="1359059" cy="1359059"/>
          </a:xfrm>
          <a:prstGeom prst="ellipse">
            <a:avLst/>
          </a:prstGeom>
          <a:solidFill>
            <a:schemeClr val="bg2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051" y="6218522"/>
            <a:ext cx="1359059" cy="4107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9491" y="536061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Draft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456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3" t="3798" r="17640" b="12140"/>
          <a:stretch/>
        </p:blipFill>
        <p:spPr>
          <a:xfrm>
            <a:off x="4661229" y="274320"/>
            <a:ext cx="7584069" cy="6583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7634" y="0"/>
            <a:ext cx="753126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MADDOX </a:t>
            </a:r>
            <a:r>
              <a:rPr lang="en-US" sz="4000" dirty="0" smtClean="0"/>
              <a:t>PARK </a:t>
            </a:r>
            <a:r>
              <a:rPr lang="en-US" sz="4000" dirty="0" smtClean="0">
                <a:solidFill>
                  <a:srgbClr val="FF0000"/>
                </a:solidFill>
              </a:rPr>
              <a:t>ACCESS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8" y="237958"/>
            <a:ext cx="4137824" cy="3090672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8171727" y="1010415"/>
            <a:ext cx="1761892" cy="369332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Maddox Park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2619" y="1917054"/>
            <a:ext cx="1983740" cy="369332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Existing Dog Park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736359" y="2184315"/>
            <a:ext cx="435368" cy="102071"/>
          </a:xfrm>
          <a:prstGeom prst="line">
            <a:avLst/>
          </a:prstGeom>
          <a:ln w="2222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6" y="3566160"/>
            <a:ext cx="4137824" cy="309067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3" t="3798" r="17640" b="12140"/>
          <a:stretch/>
        </p:blipFill>
        <p:spPr>
          <a:xfrm>
            <a:off x="4661229" y="274320"/>
            <a:ext cx="7584069" cy="6583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7634" y="0"/>
            <a:ext cx="753126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JOINT USE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2" y="174811"/>
            <a:ext cx="4122858" cy="3092144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0" y="3496234"/>
            <a:ext cx="4159622" cy="3119717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7083877" y="3266955"/>
            <a:ext cx="1983740" cy="369332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Joint Use Area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8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Joint Use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Usually a natural or synthetic turf field with a walking path</a:t>
            </a:r>
          </a:p>
          <a:p>
            <a:pPr lvl="1"/>
            <a:r>
              <a:rPr lang="en-US" sz="2600" dirty="0" smtClean="0"/>
              <a:t>Sports fields (soccer, baseball, multi-use)</a:t>
            </a:r>
          </a:p>
          <a:p>
            <a:r>
              <a:rPr lang="en-US" sz="2800" dirty="0" smtClean="0"/>
              <a:t>Other Common Joint Use Activities</a:t>
            </a:r>
          </a:p>
          <a:p>
            <a:pPr lvl="1"/>
            <a:r>
              <a:rPr lang="en-US" sz="2600" dirty="0" smtClean="0"/>
              <a:t>Hard Courts (basketball, handball)</a:t>
            </a:r>
          </a:p>
          <a:p>
            <a:pPr lvl="1"/>
            <a:r>
              <a:rPr lang="en-US" sz="2600" dirty="0" smtClean="0"/>
              <a:t>Playgrounds</a:t>
            </a:r>
          </a:p>
          <a:p>
            <a:pPr lvl="1"/>
            <a:r>
              <a:rPr lang="en-US" sz="2600" dirty="0" smtClean="0"/>
              <a:t>Picnics  / </a:t>
            </a:r>
            <a:r>
              <a:rPr lang="en-US" sz="2600" dirty="0" smtClean="0">
                <a:solidFill>
                  <a:srgbClr val="FF0000"/>
                </a:solidFill>
              </a:rPr>
              <a:t>Areas</a:t>
            </a:r>
            <a:endParaRPr lang="en-US" sz="2600" dirty="0" smtClean="0">
              <a:solidFill>
                <a:srgbClr val="FF0000"/>
              </a:solidFill>
            </a:endParaRPr>
          </a:p>
          <a:p>
            <a:pPr lvl="1"/>
            <a:r>
              <a:rPr lang="en-US" sz="2600" dirty="0" smtClean="0"/>
              <a:t>Restrooms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Shade Structure / Educational Gathering Location</a:t>
            </a:r>
            <a:endParaRPr lang="en-US" sz="26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Multiply 3"/>
          <p:cNvSpPr/>
          <p:nvPr/>
        </p:nvSpPr>
        <p:spPr>
          <a:xfrm>
            <a:off x="2463113" y="4374292"/>
            <a:ext cx="313038" cy="329514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713470" y="4926227"/>
            <a:ext cx="1466335" cy="3295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95351" y="2265405"/>
            <a:ext cx="1713471" cy="164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76" descr="npo00001e"/>
          <p:cNvPicPr>
            <a:picLocks noChangeAspect="1" noChangeArrowheads="1"/>
          </p:cNvPicPr>
          <p:nvPr/>
        </p:nvPicPr>
        <p:blipFill rotWithShape="1">
          <a:blip r:embed="rId2"/>
          <a:srcRect l="12500" t="28179" r="7031" b="3529"/>
          <a:stretch/>
        </p:blipFill>
        <p:spPr bwMode="auto">
          <a:xfrm>
            <a:off x="0" y="-13252"/>
            <a:ext cx="12192000" cy="687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00563" y="2890176"/>
            <a:ext cx="10363201" cy="52888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Post-it note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>
          <a:xfrm>
            <a:off x="1116830" y="1855477"/>
            <a:ext cx="752098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14879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4A127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37AEC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2800" b="1" dirty="0" smtClean="0"/>
              <a:t>What key issues do you know of at the park site and in the surrounding areas?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4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800" i="1" dirty="0"/>
              <a:t>Use </a:t>
            </a:r>
            <a:r>
              <a:rPr lang="en-US" sz="2800" b="1" i="1" dirty="0">
                <a:solidFill>
                  <a:srgbClr val="FFC000"/>
                </a:solidFill>
              </a:rPr>
              <a:t>2</a:t>
            </a:r>
            <a:r>
              <a:rPr lang="en-US" sz="2800" i="1" dirty="0"/>
              <a:t> Post-It Notes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800" b="1" i="1" dirty="0" smtClean="0">
                <a:solidFill>
                  <a:srgbClr val="FFC000"/>
                </a:solidFill>
              </a:rPr>
              <a:t>1</a:t>
            </a:r>
            <a:r>
              <a:rPr lang="en-US" sz="2800" b="1" i="1" dirty="0" smtClean="0">
                <a:solidFill>
                  <a:srgbClr val="339933"/>
                </a:solidFill>
              </a:rPr>
              <a:t> </a:t>
            </a:r>
            <a:r>
              <a:rPr lang="en-US" sz="2800" i="1" dirty="0" smtClean="0"/>
              <a:t>thought per note</a:t>
            </a:r>
            <a:endParaRPr lang="en-US" sz="2800" i="1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800" i="1" dirty="0" smtClean="0"/>
              <a:t>Place </a:t>
            </a:r>
            <a:r>
              <a:rPr lang="en-US" sz="2800" i="1" dirty="0"/>
              <a:t>the </a:t>
            </a:r>
            <a:r>
              <a:rPr lang="en-US" sz="2800" i="1" dirty="0" smtClean="0"/>
              <a:t>notes</a:t>
            </a:r>
            <a:br>
              <a:rPr lang="en-US" sz="2800" i="1" dirty="0" smtClean="0"/>
            </a:br>
            <a:r>
              <a:rPr lang="en-US" sz="2800" i="1" dirty="0" smtClean="0"/>
              <a:t>on </a:t>
            </a:r>
            <a:r>
              <a:rPr lang="en-US" sz="2800" i="1" dirty="0"/>
              <a:t>the </a:t>
            </a:r>
            <a:r>
              <a:rPr lang="en-US" sz="2800" i="1" dirty="0" smtClean="0"/>
              <a:t>wall</a:t>
            </a:r>
            <a:endParaRPr lang="en-US" sz="2800" i="1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757513" y="529915"/>
            <a:ext cx="859919" cy="762000"/>
          </a:xfrm>
          <a:prstGeom prst="rect">
            <a:avLst/>
          </a:prstGeom>
          <a:solidFill>
            <a:srgbClr val="F4A12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0E427A"/>
                </a:solidFill>
                <a:latin typeface="Franklin Gothic Demi Cond" pitchFamily="34" charset="0"/>
                <a:ea typeface="ヒラギノ角ゴ Pro W3" pitchFamily="115" charset="-128"/>
              </a:rPr>
              <a:t>1</a:t>
            </a:r>
          </a:p>
        </p:txBody>
      </p:sp>
      <p:pic>
        <p:nvPicPr>
          <p:cNvPr id="4" name="Picture 3" descr="DSCN31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7813" y="1955741"/>
            <a:ext cx="2979619" cy="140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DSCN0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7813" y="3672312"/>
            <a:ext cx="2979619" cy="1862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795131" y="529915"/>
            <a:ext cx="116089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E427A"/>
                </a:solidFill>
                <a:latin typeface="Calibri" panose="020F0502020204030204" pitchFamily="34" charset="0"/>
                <a:ea typeface="+mj-ea"/>
                <a:cs typeface="Arial"/>
              </a:defRPr>
            </a:lvl1pPr>
          </a:lstStyle>
          <a:p>
            <a:r>
              <a:rPr lang="en-US" sz="4000" cap="all" dirty="0" smtClean="0">
                <a:solidFill>
                  <a:schemeClr val="tx1"/>
                </a:solidFill>
                <a:latin typeface="+mj-lt"/>
                <a:cs typeface="+mj-cs"/>
              </a:rPr>
              <a:t>Your Park, Your neighborhood</a:t>
            </a:r>
            <a:endParaRPr lang="en-US" sz="4000" cap="all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681404">
            <a:off x="5948146" y="3063121"/>
            <a:ext cx="2710346" cy="200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10"/>
          <p:cNvSpPr txBox="1"/>
          <p:nvPr/>
        </p:nvSpPr>
        <p:spPr>
          <a:xfrm rot="738854">
            <a:off x="6484428" y="3630049"/>
            <a:ext cx="1913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One idea on each note!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310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>
          <a:xfrm>
            <a:off x="1116830" y="1855477"/>
            <a:ext cx="892165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14879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4A127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37AEC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4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800" i="1" dirty="0"/>
              <a:t>Use </a:t>
            </a:r>
            <a:r>
              <a:rPr lang="en-US" sz="2800" b="1" i="1" dirty="0">
                <a:solidFill>
                  <a:srgbClr val="FFC000"/>
                </a:solidFill>
              </a:rPr>
              <a:t>2</a:t>
            </a:r>
            <a:r>
              <a:rPr lang="en-US" sz="2800" i="1" dirty="0"/>
              <a:t> Post-It Notes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800" b="1" i="1" dirty="0" smtClean="0">
                <a:solidFill>
                  <a:srgbClr val="FFC000"/>
                </a:solidFill>
              </a:rPr>
              <a:t>1</a:t>
            </a:r>
            <a:r>
              <a:rPr lang="en-US" sz="2800" b="1" i="1" dirty="0" smtClean="0">
                <a:solidFill>
                  <a:srgbClr val="339933"/>
                </a:solidFill>
              </a:rPr>
              <a:t> </a:t>
            </a:r>
            <a:r>
              <a:rPr lang="en-US" sz="2800" i="1" dirty="0" smtClean="0"/>
              <a:t>thought per note</a:t>
            </a:r>
            <a:endParaRPr lang="en-US" sz="2800" i="1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800" i="1" dirty="0" smtClean="0"/>
              <a:t>Place </a:t>
            </a:r>
            <a:r>
              <a:rPr lang="en-US" sz="2800" i="1" dirty="0"/>
              <a:t>the </a:t>
            </a:r>
            <a:r>
              <a:rPr lang="en-US" sz="2800" i="1" dirty="0" smtClean="0"/>
              <a:t>notes</a:t>
            </a:r>
            <a:br>
              <a:rPr lang="en-US" sz="2800" i="1" dirty="0" smtClean="0"/>
            </a:br>
            <a:r>
              <a:rPr lang="en-US" sz="2800" i="1" dirty="0" smtClean="0"/>
              <a:t>on </a:t>
            </a:r>
            <a:r>
              <a:rPr lang="en-US" sz="2800" i="1" dirty="0"/>
              <a:t>the </a:t>
            </a:r>
            <a:r>
              <a:rPr lang="en-US" sz="2800" i="1" dirty="0" smtClean="0"/>
              <a:t>wall</a:t>
            </a:r>
            <a:endParaRPr lang="en-US" sz="2800" i="1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757513" y="529915"/>
            <a:ext cx="859919" cy="762000"/>
          </a:xfrm>
          <a:prstGeom prst="rect">
            <a:avLst/>
          </a:prstGeom>
          <a:solidFill>
            <a:srgbClr val="F4A12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0E427A"/>
                </a:solidFill>
                <a:latin typeface="Franklin Gothic Demi Cond" pitchFamily="34" charset="0"/>
                <a:ea typeface="ヒラギノ角ゴ Pro W3" pitchFamily="115" charset="-128"/>
              </a:rPr>
              <a:t>2</a:t>
            </a:r>
          </a:p>
        </p:txBody>
      </p:sp>
      <p:pic>
        <p:nvPicPr>
          <p:cNvPr id="4" name="Picture 3" descr="DSCN31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7813" y="1955741"/>
            <a:ext cx="2979619" cy="140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DSCN0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7813" y="3672312"/>
            <a:ext cx="2979619" cy="1862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795131" y="529915"/>
            <a:ext cx="116089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E427A"/>
                </a:solidFill>
                <a:latin typeface="Calibri" panose="020F0502020204030204" pitchFamily="34" charset="0"/>
                <a:ea typeface="+mj-ea"/>
                <a:cs typeface="Arial"/>
              </a:defRPr>
            </a:lvl1pPr>
          </a:lstStyle>
          <a:p>
            <a:r>
              <a:rPr lang="en-US" sz="4000" cap="all" dirty="0">
                <a:solidFill>
                  <a:schemeClr val="tx1"/>
                </a:solidFill>
                <a:latin typeface="+mj-lt"/>
                <a:cs typeface="+mj-cs"/>
              </a:rPr>
              <a:t>What Elements Would You Like to See Incorporated into the Park?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681404">
            <a:off x="5948146" y="3063121"/>
            <a:ext cx="2710346" cy="200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10"/>
          <p:cNvSpPr txBox="1"/>
          <p:nvPr/>
        </p:nvSpPr>
        <p:spPr>
          <a:xfrm rot="738854">
            <a:off x="6457293" y="3711334"/>
            <a:ext cx="1913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One idea on each note!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144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Activity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/>
              <a:t>Group Activity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Mini-Design Charrette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257258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Building upon the elements generated during Activity 1, each team will use a </a:t>
            </a:r>
            <a:r>
              <a:rPr lang="en-US" sz="2400" dirty="0"/>
              <a:t>combination of maps, markers, </a:t>
            </a:r>
            <a:r>
              <a:rPr lang="en-US" sz="2400" dirty="0" smtClean="0"/>
              <a:t>and </a:t>
            </a:r>
            <a:r>
              <a:rPr lang="en-US" sz="2400" dirty="0"/>
              <a:t>other </a:t>
            </a:r>
            <a:r>
              <a:rPr lang="en-US" sz="2400" dirty="0" smtClean="0"/>
              <a:t>tools to brainstorm a rough design of the park.</a:t>
            </a:r>
            <a:endParaRPr lang="en-US" sz="1400" dirty="0">
              <a:solidFill>
                <a:srgbClr val="0000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Work in teams for approximately </a:t>
            </a:r>
            <a:r>
              <a:rPr lang="en-US" sz="2400" dirty="0">
                <a:solidFill>
                  <a:schemeClr val="tx2"/>
                </a:solidFill>
              </a:rPr>
              <a:t>45 minutes. </a:t>
            </a:r>
            <a:r>
              <a:rPr lang="en-US" sz="2400" dirty="0"/>
              <a:t>Members of the Project </a:t>
            </a:r>
            <a:r>
              <a:rPr lang="en-US" sz="2400" dirty="0" smtClean="0"/>
              <a:t>Team </a:t>
            </a:r>
            <a:r>
              <a:rPr lang="en-US" sz="2400" dirty="0"/>
              <a:t>will be available as resources.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Present &amp; describe your </a:t>
            </a:r>
            <a:r>
              <a:rPr lang="en-US" sz="2400" dirty="0" smtClean="0"/>
              <a:t>ideas.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968981"/>
            <a:ext cx="12192000" cy="1889019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tIns="9144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i="1" dirty="0" smtClean="0">
                <a:solidFill>
                  <a:schemeClr val="tx1"/>
                </a:solidFill>
                <a:ea typeface="ヒラギノ角ゴ Pro W3" pitchFamily="115" charset="-128"/>
              </a:rPr>
              <a:t>Group </a:t>
            </a:r>
            <a:r>
              <a:rPr lang="en-US" sz="2800" b="1" i="1" dirty="0">
                <a:solidFill>
                  <a:schemeClr val="tx1"/>
                </a:solidFill>
                <a:ea typeface="ヒラギノ角ゴ Pro W3" pitchFamily="115" charset="-128"/>
              </a:rPr>
              <a:t>member </a:t>
            </a:r>
            <a:r>
              <a:rPr lang="en-US" sz="2800" b="1" i="1" dirty="0" smtClean="0">
                <a:solidFill>
                  <a:schemeClr val="tx1"/>
                </a:solidFill>
                <a:ea typeface="ヒラギノ角ゴ Pro W3" pitchFamily="115" charset="-128"/>
              </a:rPr>
              <a:t>roles:</a:t>
            </a:r>
            <a:endParaRPr lang="en-US" sz="2800" b="1" i="1" dirty="0">
              <a:solidFill>
                <a:schemeClr val="tx1"/>
              </a:solidFill>
              <a:ea typeface="ヒラギノ角ゴ Pro W3" pitchFamily="115" charset="-128"/>
            </a:endParaRPr>
          </a:p>
          <a:p>
            <a:pPr lvl="2">
              <a:lnSpc>
                <a:spcPct val="90000"/>
              </a:lnSpc>
              <a:spcBef>
                <a:spcPct val="10000"/>
              </a:spcBef>
              <a:buFontTx/>
              <a:buChar char="–"/>
            </a:pPr>
            <a:r>
              <a:rPr lang="en-US" sz="2800" b="1" i="1" dirty="0">
                <a:solidFill>
                  <a:schemeClr val="tx1"/>
                </a:solidFill>
                <a:ea typeface="ヒラギノ角ゴ Pro W3" pitchFamily="115" charset="-128"/>
              </a:rPr>
              <a:t>Discussion leader</a:t>
            </a:r>
          </a:p>
          <a:p>
            <a:pPr lvl="2">
              <a:lnSpc>
                <a:spcPct val="90000"/>
              </a:lnSpc>
              <a:spcBef>
                <a:spcPct val="10000"/>
              </a:spcBef>
              <a:buFontTx/>
              <a:buChar char="–"/>
            </a:pPr>
            <a:r>
              <a:rPr lang="en-US" sz="2800" b="1" i="1" dirty="0">
                <a:solidFill>
                  <a:schemeClr val="tx1"/>
                </a:solidFill>
                <a:ea typeface="ヒラギノ角ゴ Pro W3" pitchFamily="115" charset="-128"/>
              </a:rPr>
              <a:t>Presenter</a:t>
            </a:r>
          </a:p>
          <a:p>
            <a:pPr lvl="2">
              <a:lnSpc>
                <a:spcPct val="90000"/>
              </a:lnSpc>
              <a:spcBef>
                <a:spcPct val="10000"/>
              </a:spcBef>
              <a:buFontTx/>
              <a:buChar char="–"/>
            </a:pPr>
            <a:r>
              <a:rPr lang="en-US" sz="2800" b="1" i="1" dirty="0" smtClean="0">
                <a:solidFill>
                  <a:schemeClr val="tx1"/>
                </a:solidFill>
                <a:ea typeface="ヒラギノ角ゴ Pro W3" pitchFamily="115" charset="-128"/>
              </a:rPr>
              <a:t>Recorder</a:t>
            </a:r>
            <a:endParaRPr lang="en-US" sz="2800" b="1" i="1" dirty="0">
              <a:solidFill>
                <a:schemeClr val="tx1"/>
              </a:solidFill>
              <a:ea typeface="ヒラギノ角ゴ Pro W3" pitchFamily="11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74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Presentations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</a:t>
            </a:r>
            <a:r>
              <a:rPr lang="en-US" dirty="0" smtClean="0"/>
              <a:t>Schedule </a:t>
            </a:r>
            <a:r>
              <a:rPr lang="en-US" dirty="0" smtClean="0">
                <a:solidFill>
                  <a:srgbClr val="FF0000"/>
                </a:solidFill>
              </a:rPr>
              <a:t>/ next step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36349" y="1932064"/>
            <a:ext cx="2032393" cy="220395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 smtClean="0"/>
              <a:t>Introductory Community Workshop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977240" y="1943689"/>
            <a:ext cx="2125277" cy="220395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u="sng" dirty="0" smtClean="0"/>
              <a:t>Community Workshop #1</a:t>
            </a:r>
          </a:p>
          <a:p>
            <a:r>
              <a:rPr lang="en-US" sz="1600" dirty="0" smtClean="0"/>
              <a:t>-</a:t>
            </a:r>
            <a:r>
              <a:rPr lang="en-US" sz="1400" dirty="0" smtClean="0"/>
              <a:t>Opportunities &amp; Constraints Plan</a:t>
            </a:r>
          </a:p>
          <a:p>
            <a:r>
              <a:rPr lang="en-US" sz="1400" dirty="0" smtClean="0"/>
              <a:t>-Community Input</a:t>
            </a:r>
          </a:p>
          <a:p>
            <a:r>
              <a:rPr lang="en-US" sz="1400" dirty="0" smtClean="0"/>
              <a:t>-Design Charrette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6" name="Right Arrow 5"/>
          <p:cNvSpPr/>
          <p:nvPr/>
        </p:nvSpPr>
        <p:spPr>
          <a:xfrm>
            <a:off x="5407680" y="2219156"/>
            <a:ext cx="1874450" cy="1910443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solidFill>
                  <a:schemeClr val="bg1"/>
                </a:solidFill>
              </a:rPr>
              <a:t>Develop Design Alternatives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75353" y="2057910"/>
            <a:ext cx="2537667" cy="218591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u="sng" dirty="0" smtClean="0"/>
              <a:t>Community Workshop #2</a:t>
            </a:r>
          </a:p>
          <a:p>
            <a:r>
              <a:rPr lang="en-US" sz="1600" dirty="0" smtClean="0"/>
              <a:t>-</a:t>
            </a:r>
            <a:r>
              <a:rPr lang="en-US" sz="1400" dirty="0" smtClean="0"/>
              <a:t>Present Design Alternatives</a:t>
            </a:r>
          </a:p>
          <a:p>
            <a:r>
              <a:rPr lang="en-US" sz="1400" dirty="0" smtClean="0"/>
              <a:t>-Community Input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		*</a:t>
            </a:r>
            <a:endParaRPr lang="en-US" sz="4400" dirty="0">
              <a:solidFill>
                <a:srgbClr val="FF0000"/>
              </a:solidFill>
            </a:endParaRPr>
          </a:p>
          <a:p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7522798" y="4561563"/>
            <a:ext cx="2295525" cy="218590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 smtClean="0"/>
              <a:t>Mira Mesa Recreation Council Committee Presentation and Approval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290074" y="4737966"/>
            <a:ext cx="2473788" cy="182175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 smtClean="0"/>
              <a:t>Parks &amp; Recreation Board Presentation</a:t>
            </a:r>
          </a:p>
          <a:p>
            <a:endParaRPr lang="en-US" sz="1600" u="sng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583452" y="3763422"/>
            <a:ext cx="1360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March 2016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171053" y="3742771"/>
            <a:ext cx="1468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August 2016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7639533" y="3544824"/>
            <a:ext cx="1775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November/ December 2016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541365" y="6144129"/>
            <a:ext cx="1251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Mid 2017</a:t>
            </a:r>
            <a:endParaRPr lang="en-US" sz="1600" dirty="0"/>
          </a:p>
        </p:txBody>
      </p:sp>
      <p:sp>
        <p:nvSpPr>
          <p:cNvPr id="12" name="Curved Left Arrow 11"/>
          <p:cNvSpPr/>
          <p:nvPr/>
        </p:nvSpPr>
        <p:spPr>
          <a:xfrm>
            <a:off x="10204323" y="3687776"/>
            <a:ext cx="679301" cy="1866900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5400000">
            <a:off x="5232577" y="4632780"/>
            <a:ext cx="1810406" cy="204347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99858" y="5325677"/>
            <a:ext cx="130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City Review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86999" y="4243820"/>
            <a:ext cx="1304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Develop Preferred Plan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311935" y="236117"/>
            <a:ext cx="4201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FF0000"/>
                </a:solidFill>
              </a:rPr>
              <a:t>*</a:t>
            </a:r>
            <a:endParaRPr lang="en-US" sz="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Project Overview and Schedule</a:t>
            </a:r>
          </a:p>
          <a:p>
            <a:r>
              <a:rPr lang="en-US" dirty="0" smtClean="0"/>
              <a:t>Workshop Goals</a:t>
            </a:r>
          </a:p>
          <a:p>
            <a:r>
              <a:rPr lang="en-US" dirty="0" smtClean="0"/>
              <a:t>Site Analysis (Opportunities and Constraints)</a:t>
            </a:r>
          </a:p>
          <a:p>
            <a:r>
              <a:rPr lang="en-US" dirty="0" smtClean="0"/>
              <a:t>Activity 1 – Your Priorities</a:t>
            </a:r>
          </a:p>
          <a:p>
            <a:r>
              <a:rPr lang="en-US" dirty="0" smtClean="0"/>
              <a:t>Activity 2 – Mini Design Charrette</a:t>
            </a:r>
          </a:p>
          <a:p>
            <a:r>
              <a:rPr lang="en-US" dirty="0" smtClean="0"/>
              <a:t>Wrap Up</a:t>
            </a:r>
          </a:p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7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7000" y="2054086"/>
            <a:ext cx="9418320" cy="18155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Salk Neighborhood Park &amp; Joint Use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731" y="5002939"/>
            <a:ext cx="9418320" cy="924120"/>
          </a:xfrm>
        </p:spPr>
        <p:txBody>
          <a:bodyPr>
            <a:normAutofit/>
          </a:bodyPr>
          <a:lstStyle/>
          <a:p>
            <a:r>
              <a:rPr lang="en-US" dirty="0" smtClean="0"/>
              <a:t>Workshop 1</a:t>
            </a:r>
          </a:p>
          <a:p>
            <a:r>
              <a:rPr lang="en-US" dirty="0" smtClean="0"/>
              <a:t>August 1, 2016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051" y="4717142"/>
            <a:ext cx="1359059" cy="1359059"/>
          </a:xfrm>
          <a:prstGeom prst="ellipse">
            <a:avLst/>
          </a:prstGeom>
          <a:solidFill>
            <a:schemeClr val="bg2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051" y="6218522"/>
            <a:ext cx="1359059" cy="4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Development Plan Process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36349" y="1932064"/>
            <a:ext cx="2032393" cy="220395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 smtClean="0"/>
              <a:t>Introductory Community Workshop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977240" y="1943689"/>
            <a:ext cx="2125277" cy="220395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u="sng" dirty="0" smtClean="0"/>
              <a:t>Community Workshop #1</a:t>
            </a:r>
          </a:p>
          <a:p>
            <a:r>
              <a:rPr lang="en-US" sz="1600" dirty="0" smtClean="0"/>
              <a:t>-</a:t>
            </a:r>
            <a:r>
              <a:rPr lang="en-US" sz="1400" dirty="0" smtClean="0"/>
              <a:t>Opportunities &amp; Constraints Plan</a:t>
            </a:r>
          </a:p>
          <a:p>
            <a:r>
              <a:rPr lang="en-US" sz="1400" dirty="0" smtClean="0"/>
              <a:t>-Community Input</a:t>
            </a:r>
          </a:p>
          <a:p>
            <a:r>
              <a:rPr lang="en-US" sz="1400" dirty="0" smtClean="0"/>
              <a:t>-Design Charrette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6" name="Right Arrow 5"/>
          <p:cNvSpPr/>
          <p:nvPr/>
        </p:nvSpPr>
        <p:spPr>
          <a:xfrm>
            <a:off x="5407680" y="2219156"/>
            <a:ext cx="1874450" cy="1910443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solidFill>
                  <a:schemeClr val="bg1"/>
                </a:solidFill>
              </a:rPr>
              <a:t>Develop Design Alternatives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75353" y="2057910"/>
            <a:ext cx="2537667" cy="218591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u="sng" dirty="0" smtClean="0"/>
              <a:t>Community Workshop #2</a:t>
            </a:r>
          </a:p>
          <a:p>
            <a:r>
              <a:rPr lang="en-US" sz="1600" dirty="0" smtClean="0"/>
              <a:t>-</a:t>
            </a:r>
            <a:r>
              <a:rPr lang="en-US" sz="1400" dirty="0" smtClean="0"/>
              <a:t>Present Design Alternatives</a:t>
            </a:r>
          </a:p>
          <a:p>
            <a:r>
              <a:rPr lang="en-US" sz="1400" dirty="0" smtClean="0"/>
              <a:t>-Community Input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7522798" y="4561563"/>
            <a:ext cx="2295525" cy="218590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 smtClean="0"/>
              <a:t>Mira Mesa Recreation Council Committee Presentation and Approval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290074" y="4737966"/>
            <a:ext cx="2473788" cy="182175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 smtClean="0"/>
              <a:t>Parks &amp; Recreation Board Presentation</a:t>
            </a:r>
          </a:p>
          <a:p>
            <a:endParaRPr lang="en-US" sz="1600" u="sng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583452" y="3763422"/>
            <a:ext cx="1360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March 2016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171053" y="3742771"/>
            <a:ext cx="1468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August 2016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7697511" y="3610986"/>
            <a:ext cx="1775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November/ December 2016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541365" y="6144129"/>
            <a:ext cx="1251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Mid 2017</a:t>
            </a:r>
            <a:endParaRPr lang="en-US" sz="1600" dirty="0"/>
          </a:p>
        </p:txBody>
      </p:sp>
      <p:sp>
        <p:nvSpPr>
          <p:cNvPr id="12" name="Curved Left Arrow 11"/>
          <p:cNvSpPr/>
          <p:nvPr/>
        </p:nvSpPr>
        <p:spPr>
          <a:xfrm>
            <a:off x="10204323" y="3687776"/>
            <a:ext cx="679301" cy="1866900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5400000">
            <a:off x="5232577" y="4632780"/>
            <a:ext cx="1810406" cy="204347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99858" y="5325677"/>
            <a:ext cx="130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City Review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86999" y="4243820"/>
            <a:ext cx="1304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Develop Preferred Plan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45662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</a:t>
            </a:r>
            <a:r>
              <a:rPr lang="en-US" dirty="0" err="1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Provide information on the opportunities and constraints of the future park site</a:t>
            </a:r>
          </a:p>
          <a:p>
            <a:r>
              <a:rPr lang="en-US" sz="3600" dirty="0" smtClean="0"/>
              <a:t>Gather input on preferred park elements</a:t>
            </a:r>
          </a:p>
          <a:p>
            <a:r>
              <a:rPr lang="en-US" sz="3600" dirty="0" smtClean="0"/>
              <a:t>Incorporate ideas and input into design concepts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43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7" t="3798" r="17526" b="11795"/>
          <a:stretch/>
        </p:blipFill>
        <p:spPr>
          <a:xfrm>
            <a:off x="4612012" y="366916"/>
            <a:ext cx="7579988" cy="6583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0740" y="0"/>
            <a:ext cx="753126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SITE ANALYSIS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942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3" t="3796" r="17755" b="11969"/>
          <a:stretch/>
        </p:blipFill>
        <p:spPr>
          <a:xfrm>
            <a:off x="4677300" y="388909"/>
            <a:ext cx="7555041" cy="6583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01081" y="0"/>
            <a:ext cx="753126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VEHICULAR ACCESS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68" y="228600"/>
            <a:ext cx="4156565" cy="3090672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67" y="3562224"/>
            <a:ext cx="4156565" cy="3090672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10031506" y="3680749"/>
            <a:ext cx="2160494" cy="646331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Salk Elementary School entrances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4479" y="6006565"/>
            <a:ext cx="1761892" cy="646331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Main Vehicular Access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5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7" t="3799" r="17756" b="11968"/>
          <a:stretch/>
        </p:blipFill>
        <p:spPr>
          <a:xfrm>
            <a:off x="4663804" y="353943"/>
            <a:ext cx="7568537" cy="6583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24" y="186363"/>
            <a:ext cx="4146947" cy="3090672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4701081" y="0"/>
            <a:ext cx="753126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PEDESTRIAN </a:t>
            </a:r>
            <a:r>
              <a:rPr lang="en-US" sz="4000" dirty="0" smtClean="0">
                <a:solidFill>
                  <a:srgbClr val="FF0000"/>
                </a:solidFill>
              </a:rPr>
              <a:t>ACCESS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24" y="3504576"/>
            <a:ext cx="4153801" cy="30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5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3" t="3625" r="17755" b="12140"/>
          <a:stretch/>
        </p:blipFill>
        <p:spPr>
          <a:xfrm>
            <a:off x="4636959" y="191942"/>
            <a:ext cx="7555041" cy="6583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"/>
          <a:stretch/>
        </p:blipFill>
        <p:spPr>
          <a:xfrm>
            <a:off x="233441" y="274320"/>
            <a:ext cx="4136854" cy="3090672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72" y="3566160"/>
            <a:ext cx="4136023" cy="3090672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4701081" y="0"/>
            <a:ext cx="753126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VIEWS</a:t>
            </a:r>
            <a:endParaRPr lang="en-US" sz="4000" dirty="0"/>
          </a:p>
        </p:txBody>
      </p:sp>
      <p:sp>
        <p:nvSpPr>
          <p:cNvPr id="12" name="Left Arrow 11"/>
          <p:cNvSpPr/>
          <p:nvPr/>
        </p:nvSpPr>
        <p:spPr>
          <a:xfrm>
            <a:off x="3715265" y="2369870"/>
            <a:ext cx="1935892" cy="3486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715265" y="3639312"/>
            <a:ext cx="1194486" cy="3313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8155459" y="3278659"/>
            <a:ext cx="259020" cy="9638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70728" y="2813356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Provide view from school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4235</TotalTime>
  <Words>441</Words>
  <Application>Microsoft Office PowerPoint</Application>
  <PresentationFormat>Widescreen</PresentationFormat>
  <Paragraphs>113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Corbel</vt:lpstr>
      <vt:lpstr>Franklin Gothic Demi Cond</vt:lpstr>
      <vt:lpstr>Wingdings</vt:lpstr>
      <vt:lpstr>ヒラギノ角ゴ Pro W3</vt:lpstr>
      <vt:lpstr>Banded</vt:lpstr>
      <vt:lpstr>Salk Neighborhood Park &amp; Joint Use Development</vt:lpstr>
      <vt:lpstr>Agenda</vt:lpstr>
      <vt:lpstr>General Development Plan Process</vt:lpstr>
      <vt:lpstr>Workshop gOALS</vt:lpstr>
      <vt:lpstr>Site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Typical Joint Use Activities</vt:lpstr>
      <vt:lpstr>PowerPoint Presentation</vt:lpstr>
      <vt:lpstr>PowerPoint Presentation</vt:lpstr>
      <vt:lpstr>PowerPoint Presentation</vt:lpstr>
      <vt:lpstr>Design Activity</vt:lpstr>
      <vt:lpstr>Group Activity Mini-Design Charrette </vt:lpstr>
      <vt:lpstr>Group Presentations</vt:lpstr>
      <vt:lpstr>Project Schedule / next step</vt:lpstr>
      <vt:lpstr>Thank you!</vt:lpstr>
      <vt:lpstr>Salk Neighborhood Park &amp; Joint Use Development</vt:lpstr>
    </vt:vector>
  </TitlesOfParts>
  <Company>Michael Baker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Salk Neighborhood Park &amp; Joint Use Development</dc:title>
  <dc:creator>Franzini, Jeremy</dc:creator>
  <cp:lastModifiedBy>Lewis, Yovanna</cp:lastModifiedBy>
  <cp:revision>99</cp:revision>
  <dcterms:created xsi:type="dcterms:W3CDTF">2016-03-01T21:49:52Z</dcterms:created>
  <dcterms:modified xsi:type="dcterms:W3CDTF">2016-08-08T19:21:16Z</dcterms:modified>
</cp:coreProperties>
</file>